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63" r:id="rId10"/>
    <p:sldId id="312" r:id="rId11"/>
    <p:sldId id="309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276" r:id="rId22"/>
    <p:sldId id="277" r:id="rId23"/>
    <p:sldId id="293" r:id="rId24"/>
    <p:sldId id="279" r:id="rId25"/>
    <p:sldId id="301" r:id="rId26"/>
    <p:sldId id="280" r:id="rId27"/>
    <p:sldId id="281" r:id="rId28"/>
    <p:sldId id="282" r:id="rId29"/>
    <p:sldId id="283" r:id="rId30"/>
    <p:sldId id="284" r:id="rId31"/>
    <p:sldId id="287" r:id="rId32"/>
    <p:sldId id="288" r:id="rId33"/>
    <p:sldId id="289" r:id="rId34"/>
    <p:sldId id="291" r:id="rId35"/>
    <p:sldId id="265" r:id="rId36"/>
    <p:sldId id="266" r:id="rId37"/>
    <p:sldId id="267" r:id="rId38"/>
    <p:sldId id="268" r:id="rId39"/>
    <p:sldId id="269" r:id="rId40"/>
    <p:sldId id="271" r:id="rId41"/>
    <p:sldId id="272" r:id="rId42"/>
    <p:sldId id="273" r:id="rId43"/>
    <p:sldId id="274" r:id="rId44"/>
    <p:sldId id="302" r:id="rId45"/>
    <p:sldId id="294" r:id="rId46"/>
    <p:sldId id="295" r:id="rId47"/>
    <p:sldId id="299" r:id="rId48"/>
    <p:sldId id="300" r:id="rId49"/>
    <p:sldId id="296" r:id="rId50"/>
    <p:sldId id="297" r:id="rId51"/>
    <p:sldId id="298" r:id="rId52"/>
    <p:sldId id="303" r:id="rId53"/>
    <p:sldId id="304" r:id="rId54"/>
    <p:sldId id="305" r:id="rId55"/>
    <p:sldId id="306" r:id="rId56"/>
    <p:sldId id="322" r:id="rId57"/>
    <p:sldId id="323" r:id="rId58"/>
    <p:sldId id="307" r:id="rId59"/>
    <p:sldId id="308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9526C-785F-433C-9274-232FA5E69FF5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528BC-FE78-417F-BCAE-F01596D3B3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(optimum)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dirumuskan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kriteria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dipastikan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kendala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dikendali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528BC-FE78-417F-BCAE-F01596D3B3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528BC-FE78-417F-BCAE-F01596D3B3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19E4B39-72FF-41DD-B001-7DCCD460B71F}" type="datetimeFigureOut">
              <a:rPr lang="en-US" smtClean="0"/>
              <a:pPr/>
              <a:t>6/23/2013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07233D6-1072-43C8-AC00-9B856345CB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Kecerdasan" TargetMode="External"/><Relationship Id="rId2" Type="http://schemas.openxmlformats.org/officeDocument/2006/relationships/hyperlink" Target="http://id.wikipedia.org/wiki/Berpiki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11375"/>
            <a:ext cx="8458200" cy="1470025"/>
          </a:xfrm>
        </p:spPr>
        <p:txBody>
          <a:bodyPr/>
          <a:lstStyle/>
          <a:p>
            <a:r>
              <a:rPr lang="en-US" sz="5400" i="1" dirty="0" smtClean="0"/>
              <a:t>Problem Solving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Pemecahan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- UDINUS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0763" y="228600"/>
            <a:ext cx="7772400" cy="8207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Bagaimana menyelesaikan masalah?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12950" y="1055688"/>
            <a:ext cx="5867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Kenali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mengerti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kebutuhan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12950" y="1839913"/>
            <a:ext cx="5867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Kumpulkan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data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Verifikasi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Akurasi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012950" y="2624138"/>
            <a:ext cx="5867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Pilih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Teori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Prinsip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Cocok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012950" y="3409950"/>
            <a:ext cx="5867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Buat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Asumsi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Mungkin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Diperlukan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012950" y="4194175"/>
            <a:ext cx="58674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Selesaikan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Masalah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012950" y="5764213"/>
            <a:ext cx="5867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Komunikasikan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Lisan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Tulisan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Hasilnya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012950" y="4978400"/>
            <a:ext cx="5867400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Verifikasi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Cek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</a:rPr>
              <a:t>Hasilnya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 </a:t>
            </a:r>
            <a:r>
              <a:rPr lang="en-US" dirty="0" err="1" smtClean="0"/>
              <a:t>mengidentifikasi</a:t>
            </a:r>
            <a:r>
              <a:rPr lang="en-US" dirty="0" smtClean="0"/>
              <a:t> </a:t>
            </a:r>
            <a:r>
              <a:rPr lang="en-US" dirty="0" err="1" smtClean="0"/>
              <a:t>dan</a:t>
            </a:r>
            <a:r>
              <a:rPr lang="en-US" dirty="0" smtClean="0"/>
              <a:t> </a:t>
            </a:r>
            <a:r>
              <a:rPr lang="en-US" dirty="0" err="1" smtClean="0"/>
              <a:t>menganalisa</a:t>
            </a:r>
            <a:r>
              <a:rPr lang="en-US" dirty="0" smtClean="0"/>
              <a:t> </a:t>
            </a:r>
            <a:r>
              <a:rPr lang="en-US" dirty="0" err="1" smtClean="0"/>
              <a:t>faktor-faktor</a:t>
            </a:r>
            <a:r>
              <a:rPr lang="en-US" dirty="0" smtClean="0"/>
              <a:t> 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/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 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526" t="18750" r="25036" b="21875"/>
          <a:stretch>
            <a:fillRect/>
          </a:stretch>
        </p:blipFill>
        <p:spPr bwMode="auto">
          <a:xfrm>
            <a:off x="533400" y="762000"/>
            <a:ext cx="8153400" cy="573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183" t="15625" r="24451" b="20833"/>
          <a:stretch>
            <a:fillRect/>
          </a:stretch>
        </p:blipFill>
        <p:spPr bwMode="auto">
          <a:xfrm>
            <a:off x="457200" y="838200"/>
            <a:ext cx="8229600" cy="583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769" t="19792" r="23280" b="17708"/>
          <a:stretch>
            <a:fillRect/>
          </a:stretch>
        </p:blipFill>
        <p:spPr bwMode="auto">
          <a:xfrm>
            <a:off x="457200" y="914400"/>
            <a:ext cx="8382000" cy="57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4012" t="15625" r="22108" b="19792"/>
          <a:stretch>
            <a:fillRect/>
          </a:stretch>
        </p:blipFill>
        <p:spPr bwMode="auto">
          <a:xfrm>
            <a:off x="457200" y="1066799"/>
            <a:ext cx="8305800" cy="55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597" t="17708" r="22694" b="18750"/>
          <a:stretch>
            <a:fillRect/>
          </a:stretch>
        </p:blipFill>
        <p:spPr bwMode="auto">
          <a:xfrm>
            <a:off x="457200" y="1066800"/>
            <a:ext cx="822960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4012" t="18750" r="22108" b="17708"/>
          <a:stretch>
            <a:fillRect/>
          </a:stretch>
        </p:blipFill>
        <p:spPr bwMode="auto">
          <a:xfrm>
            <a:off x="457200" y="1122293"/>
            <a:ext cx="8305800" cy="55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012" t="18750" r="22694" b="18750"/>
          <a:stretch>
            <a:fillRect/>
          </a:stretch>
        </p:blipFill>
        <p:spPr bwMode="auto">
          <a:xfrm>
            <a:off x="457200" y="1066800"/>
            <a:ext cx="832104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4012" t="17708" r="22108" b="17708"/>
          <a:stretch>
            <a:fillRect/>
          </a:stretch>
        </p:blipFill>
        <p:spPr bwMode="auto">
          <a:xfrm>
            <a:off x="380999" y="990601"/>
            <a:ext cx="8418869" cy="567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i="1" dirty="0" smtClean="0"/>
              <a:t>Problem Solving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688"/>
            <a:ext cx="8229600" cy="4325112"/>
          </a:xfrm>
        </p:spPr>
        <p:txBody>
          <a:bodyPr/>
          <a:lstStyle/>
          <a:p>
            <a:r>
              <a:rPr lang="en-US" dirty="0" err="1" smtClean="0"/>
              <a:t>Masalah</a:t>
            </a:r>
            <a:endParaRPr lang="en-US" dirty="0" smtClean="0"/>
          </a:p>
          <a:p>
            <a:pPr lvl="1"/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lvl="1"/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lvl="1"/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lvl="1"/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pPr lvl="1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(</a:t>
            </a:r>
            <a:r>
              <a:rPr lang="en-US" dirty="0" err="1" smtClean="0"/>
              <a:t>Optimasi</a:t>
            </a:r>
            <a:r>
              <a:rPr lang="en-US" dirty="0" smtClean="0"/>
              <a:t>, </a:t>
            </a:r>
            <a:r>
              <a:rPr lang="en-US" dirty="0" err="1" smtClean="0"/>
              <a:t>Heuritstik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Estimasi</a:t>
            </a:r>
            <a:endParaRPr lang="en-US" dirty="0" smtClean="0"/>
          </a:p>
          <a:p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012" t="15625" r="22108" b="19792"/>
          <a:stretch>
            <a:fillRect/>
          </a:stretch>
        </p:blipFill>
        <p:spPr bwMode="auto">
          <a:xfrm>
            <a:off x="228600" y="838200"/>
            <a:ext cx="8645012" cy="58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597" t="20834" r="23280" b="18750"/>
          <a:stretch>
            <a:fillRect/>
          </a:stretch>
        </p:blipFill>
        <p:spPr bwMode="auto">
          <a:xfrm>
            <a:off x="457200" y="990600"/>
            <a:ext cx="830185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12" t="18750" r="22108" b="17708"/>
          <a:stretch>
            <a:fillRect/>
          </a:stretch>
        </p:blipFill>
        <p:spPr bwMode="auto">
          <a:xfrm>
            <a:off x="457200" y="1122293"/>
            <a:ext cx="8305800" cy="55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Elemen</a:t>
            </a:r>
            <a:r>
              <a:rPr lang="en-US" dirty="0" smtClean="0"/>
              <a:t>/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model :</a:t>
            </a:r>
            <a:r>
              <a:rPr lang="en-US" dirty="0" smtClean="0"/>
              <a:t> </a:t>
            </a:r>
            <a:r>
              <a:rPr lang="en-US" dirty="0" err="1" smtClean="0"/>
              <a:t>penggambaran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, data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matematis</a:t>
            </a:r>
            <a:endParaRPr lang="en-US" dirty="0" smtClean="0"/>
          </a:p>
          <a:p>
            <a:r>
              <a:rPr lang="en-US" b="1" dirty="0" err="1" smtClean="0"/>
              <a:t>kriteria</a:t>
            </a:r>
            <a:r>
              <a:rPr lang="en-US" b="1" dirty="0" smtClean="0"/>
              <a:t> :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, </a:t>
            </a:r>
            <a:r>
              <a:rPr lang="en-US" dirty="0" err="1" smtClean="0"/>
              <a:t>keputusan</a:t>
            </a:r>
            <a:r>
              <a:rPr lang="en-US" dirty="0" smtClean="0"/>
              <a:t> ; </a:t>
            </a:r>
            <a:r>
              <a:rPr lang="en-US" dirty="0" err="1" smtClean="0"/>
              <a:t>perluditetapkan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endParaRPr lang="en-US" dirty="0" smtClean="0"/>
          </a:p>
          <a:p>
            <a:r>
              <a:rPr lang="en-US" b="1" dirty="0" err="1" smtClean="0"/>
              <a:t>kendala</a:t>
            </a:r>
            <a:r>
              <a:rPr lang="en-US" b="1" dirty="0" smtClean="0"/>
              <a:t> :</a:t>
            </a:r>
            <a:r>
              <a:rPr lang="en-US" dirty="0" smtClean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 smtClean="0"/>
          </a:p>
          <a:p>
            <a:r>
              <a:rPr lang="en-US" b="1" dirty="0" err="1" smtClean="0"/>
              <a:t>optimasi</a:t>
            </a:r>
            <a:r>
              <a:rPr lang="en-US" b="1" dirty="0" smtClean="0"/>
              <a:t> :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4012" t="18750" r="26208" b="17708"/>
          <a:stretch>
            <a:fillRect/>
          </a:stretch>
        </p:blipFill>
        <p:spPr bwMode="auto">
          <a:xfrm>
            <a:off x="381000" y="1066800"/>
            <a:ext cx="777240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xampp\htdocs\konsepteknologi\bab 6 Pengambilan Keputusan_files\1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229599" cy="532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3426" t="17708" r="21523" b="17708"/>
          <a:stretch>
            <a:fillRect/>
          </a:stretch>
        </p:blipFill>
        <p:spPr bwMode="auto">
          <a:xfrm>
            <a:off x="381000" y="1066799"/>
            <a:ext cx="8382000" cy="552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426" t="19792" r="21523" b="16667"/>
          <a:stretch>
            <a:fillRect/>
          </a:stretch>
        </p:blipFill>
        <p:spPr bwMode="auto">
          <a:xfrm>
            <a:off x="457200" y="1143000"/>
            <a:ext cx="8305800" cy="538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426" t="17708" r="22108" b="18750"/>
          <a:stretch>
            <a:fillRect/>
          </a:stretch>
        </p:blipFill>
        <p:spPr bwMode="auto">
          <a:xfrm>
            <a:off x="457200" y="1066800"/>
            <a:ext cx="82483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426" t="18750" r="21523" b="37232"/>
          <a:stretch>
            <a:fillRect/>
          </a:stretch>
        </p:blipFill>
        <p:spPr bwMode="auto">
          <a:xfrm>
            <a:off x="381000" y="1066799"/>
            <a:ext cx="8305800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Definisi 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Definisi masalah</a:t>
            </a:r>
            <a:r>
              <a:rPr lang="sv-SE" dirty="0" smtClean="0"/>
              <a:t> adalah kesenjangan antara target kinerja dan hasil aktual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err="1" smtClean="0"/>
              <a:t>Bahasa</a:t>
            </a:r>
            <a:r>
              <a:rPr lang="en-US" u="sng" dirty="0" smtClean="0"/>
              <a:t> Natural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   1. </a:t>
            </a:r>
            <a:r>
              <a:rPr lang="en-US" dirty="0" err="1" smtClean="0">
                <a:latin typeface="Comic Sans MS" pitchFamily="66" charset="0"/>
              </a:rPr>
              <a:t>Beri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nilai</a:t>
            </a:r>
            <a:r>
              <a:rPr lang="en-US" dirty="0" smtClean="0">
                <a:latin typeface="Comic Sans MS" pitchFamily="66" charset="0"/>
              </a:rPr>
              <a:t> phi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3.14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2. </a:t>
            </a:r>
            <a:r>
              <a:rPr lang="en-US" dirty="0" err="1" smtClean="0">
                <a:latin typeface="Comic Sans MS" pitchFamily="66" charset="0"/>
              </a:rPr>
              <a:t>Masukkan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jari-jari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lingkaran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3. </a:t>
            </a:r>
            <a:r>
              <a:rPr lang="en-US" dirty="0" err="1" smtClean="0">
                <a:latin typeface="Comic Sans MS" pitchFamily="66" charset="0"/>
              </a:rPr>
              <a:t>Kalikan</a:t>
            </a:r>
            <a:r>
              <a:rPr lang="en-US" dirty="0" smtClean="0">
                <a:latin typeface="Comic Sans MS" pitchFamily="66" charset="0"/>
              </a:rPr>
              <a:t> phi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kuadrat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jari-jarinya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4. </a:t>
            </a:r>
            <a:r>
              <a:rPr lang="en-US" dirty="0" err="1" smtClean="0">
                <a:latin typeface="Comic Sans MS" pitchFamily="66" charset="0"/>
              </a:rPr>
              <a:t>Tulis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hasilnya</a:t>
            </a: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u="sng" dirty="0" err="1" smtClean="0">
                <a:latin typeface="Comic Sans MS" pitchFamily="66" charset="0"/>
              </a:rPr>
              <a:t>Algoritma</a:t>
            </a:r>
            <a:r>
              <a:rPr lang="en-US" u="sng" dirty="0" smtClean="0">
                <a:latin typeface="Comic Sans MS" pitchFamily="66" charset="0"/>
              </a:rPr>
              <a:t> </a:t>
            </a:r>
            <a:r>
              <a:rPr lang="en-US" u="sng" dirty="0" err="1" smtClean="0">
                <a:latin typeface="Comic Sans MS" pitchFamily="66" charset="0"/>
              </a:rPr>
              <a:t>dengan</a:t>
            </a:r>
            <a:r>
              <a:rPr lang="en-US" u="sng" dirty="0" smtClean="0">
                <a:latin typeface="Comic Sans MS" pitchFamily="66" charset="0"/>
              </a:rPr>
              <a:t> </a:t>
            </a:r>
            <a:r>
              <a:rPr lang="en-US" u="sng" dirty="0" err="1" smtClean="0">
                <a:latin typeface="Comic Sans MS" pitchFamily="66" charset="0"/>
              </a:rPr>
              <a:t>pseudocode</a:t>
            </a:r>
            <a:endParaRPr lang="en-US" u="sng" dirty="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phi = 3.14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Input (R)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L = phi * R^2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Comic Sans MS" pitchFamily="66" charset="0"/>
              </a:rPr>
              <a:t>	Output (L)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5029200" cy="4873752"/>
          </a:xfrm>
        </p:spPr>
        <p:txBody>
          <a:bodyPr/>
          <a:lstStyle/>
          <a:p>
            <a:r>
              <a:rPr lang="id-ID" b="1" dirty="0" smtClean="0"/>
              <a:t>Contoh soal algoritma: </a:t>
            </a:r>
            <a:r>
              <a:rPr lang="en-US" dirty="0" err="1" smtClean="0">
                <a:latin typeface="Comic Sans MS" pitchFamily="66" charset="0"/>
              </a:rPr>
              <a:t>mencari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luas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lingkaran</a:t>
            </a:r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"/>
            <a:ext cx="190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Men</a:t>
            </a:r>
            <a:r>
              <a:rPr lang="id-ID" b="1" dirty="0" smtClean="0"/>
              <a:t>entukan bilangan ganjil atau genap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49424"/>
            <a:ext cx="41148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u="sng" dirty="0" err="1" smtClean="0"/>
              <a:t>Bahasa</a:t>
            </a:r>
            <a:r>
              <a:rPr lang="en-US" u="sng" dirty="0" smtClean="0"/>
              <a:t> </a:t>
            </a:r>
            <a:r>
              <a:rPr lang="en-US" u="sng" dirty="0" err="1" smtClean="0"/>
              <a:t>Nautural</a:t>
            </a:r>
            <a:endParaRPr lang="en-US" u="sng" dirty="0" smtClean="0"/>
          </a:p>
          <a:p>
            <a:pPr lvl="0"/>
            <a:r>
              <a:rPr lang="id-ID" dirty="0" smtClean="0"/>
              <a:t>Masukkan sebuah angka</a:t>
            </a:r>
            <a:endParaRPr lang="en-US" dirty="0" smtClean="0"/>
          </a:p>
          <a:p>
            <a:pPr lvl="0"/>
            <a:r>
              <a:rPr lang="id-ID" dirty="0" smtClean="0"/>
              <a:t>Bagi angka tersebut dengan dua</a:t>
            </a:r>
            <a:endParaRPr lang="en-US" dirty="0" smtClean="0"/>
          </a:p>
          <a:p>
            <a:r>
              <a:rPr lang="id-ID" dirty="0" smtClean="0"/>
              <a:t>Bila hasilnya adalah bilangan bulat, maka cetak “genap” selain itu cetak “ganjil”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2286000"/>
            <a:ext cx="411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/>
              <a:t>Psuedo</a:t>
            </a:r>
            <a:r>
              <a:rPr lang="en-US" sz="3200" u="sng" dirty="0" smtClean="0"/>
              <a:t>-code</a:t>
            </a:r>
          </a:p>
          <a:p>
            <a:pPr>
              <a:buNone/>
            </a:pPr>
            <a:r>
              <a:rPr lang="id-ID" sz="3200" dirty="0" smtClean="0"/>
              <a:t>input a</a:t>
            </a:r>
            <a:endParaRPr lang="en-US" sz="3200" dirty="0" smtClean="0"/>
          </a:p>
          <a:p>
            <a:pPr>
              <a:buNone/>
            </a:pPr>
            <a:r>
              <a:rPr lang="id-ID" sz="3200" dirty="0" smtClean="0"/>
              <a:t>if mod(a/2) = 0</a:t>
            </a:r>
            <a:endParaRPr lang="en-US" sz="3200" dirty="0" smtClean="0"/>
          </a:p>
          <a:p>
            <a:pPr>
              <a:buNone/>
            </a:pPr>
            <a:r>
              <a:rPr lang="id-ID" sz="3200" dirty="0" smtClean="0"/>
              <a:t>write “genap”</a:t>
            </a:r>
            <a:endParaRPr lang="en-US" sz="3200" dirty="0" smtClean="0"/>
          </a:p>
          <a:p>
            <a:pPr>
              <a:buNone/>
            </a:pPr>
            <a:r>
              <a:rPr lang="id-ID" sz="3200" dirty="0" smtClean="0"/>
              <a:t>Else</a:t>
            </a:r>
            <a:endParaRPr lang="en-US" sz="3200" dirty="0" smtClean="0"/>
          </a:p>
          <a:p>
            <a:pPr>
              <a:buNone/>
            </a:pPr>
            <a:r>
              <a:rPr lang="id-ID" sz="3200" dirty="0" smtClean="0"/>
              <a:t>write “ganjil”</a:t>
            </a:r>
            <a:endParaRPr lang="en-US" sz="3200" dirty="0" smtClean="0"/>
          </a:p>
          <a:p>
            <a:pPr>
              <a:buNone/>
            </a:pPr>
            <a:r>
              <a:rPr lang="id-ID" sz="3200" dirty="0" smtClean="0"/>
              <a:t>endif</a:t>
            </a:r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066800"/>
          </a:xfrm>
        </p:spPr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id-ID" dirty="0" smtClean="0"/>
              <a:t>entukan sebuah bilangan ganjil atau genap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638800" y="3810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6249194" y="1295400"/>
            <a:ext cx="3040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allelogram 8"/>
          <p:cNvSpPr/>
          <p:nvPr/>
        </p:nvSpPr>
        <p:spPr>
          <a:xfrm>
            <a:off x="5486400" y="1524000"/>
            <a:ext cx="1905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287294" y="2399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15000" y="25908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 / 2</a:t>
            </a:r>
            <a:endParaRPr lang="en-US" dirty="0"/>
          </a:p>
        </p:txBody>
      </p:sp>
      <p:sp>
        <p:nvSpPr>
          <p:cNvPr id="12" name="Flowchart: Decision 11"/>
          <p:cNvSpPr/>
          <p:nvPr/>
        </p:nvSpPr>
        <p:spPr>
          <a:xfrm>
            <a:off x="5791200" y="3581400"/>
            <a:ext cx="1447800" cy="97002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Sisa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= 0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249194" y="3352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1"/>
          </p:cNvCxnSpPr>
          <p:nvPr/>
        </p:nvCxnSpPr>
        <p:spPr>
          <a:xfrm rot="10800000" flipV="1">
            <a:off x="4953000" y="4066412"/>
            <a:ext cx="838200" cy="2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16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Ya</a:t>
            </a:r>
            <a:endParaRPr lang="en-US" dirty="0"/>
          </a:p>
        </p:txBody>
      </p:sp>
      <p:sp>
        <p:nvSpPr>
          <p:cNvPr id="20" name="Parallelogram 19"/>
          <p:cNvSpPr/>
          <p:nvPr/>
        </p:nvSpPr>
        <p:spPr>
          <a:xfrm>
            <a:off x="3124200" y="3810000"/>
            <a:ext cx="1905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Genap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287294" y="4685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81800" y="4495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Tidak</a:t>
            </a:r>
            <a:endParaRPr lang="en-US" dirty="0"/>
          </a:p>
        </p:txBody>
      </p:sp>
      <p:sp>
        <p:nvSpPr>
          <p:cNvPr id="23" name="Parallelogram 22"/>
          <p:cNvSpPr/>
          <p:nvPr/>
        </p:nvSpPr>
        <p:spPr>
          <a:xfrm>
            <a:off x="5486400" y="4953000"/>
            <a:ext cx="1905000" cy="6858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Ganjil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5715000" y="6172200"/>
            <a:ext cx="152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287294" y="59047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0" idx="4"/>
          </p:cNvCxnSpPr>
          <p:nvPr/>
        </p:nvCxnSpPr>
        <p:spPr>
          <a:xfrm rot="5400000">
            <a:off x="3067050" y="5467350"/>
            <a:ext cx="19812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1"/>
          </p:cNvCxnSpPr>
          <p:nvPr/>
        </p:nvCxnSpPr>
        <p:spPr>
          <a:xfrm>
            <a:off x="4038600" y="6477000"/>
            <a:ext cx="1676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2286000"/>
            <a:ext cx="304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Permasalahan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rot="5400000">
            <a:off x="3810000" y="3657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0" y="5484812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amond 10"/>
          <p:cNvSpPr/>
          <p:nvPr/>
        </p:nvSpPr>
        <p:spPr>
          <a:xfrm>
            <a:off x="2895600" y="4038600"/>
            <a:ext cx="2667000" cy="1447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Keputusan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133600" y="5638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020594" y="5638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43000" y="5867400"/>
            <a:ext cx="2362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ANALITIS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29200" y="5791200"/>
            <a:ext cx="2362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INTUITIF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ANALITIS</a:t>
            </a:r>
            <a:endParaRPr lang="en-US" dirty="0"/>
          </a:p>
        </p:txBody>
      </p:sp>
      <p:pic>
        <p:nvPicPr>
          <p:cNvPr id="4" name="Picture 3" descr="C:\xampp\htdocs\konsepteknologi\bab 6 Pengambilan Keputusan_files\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9800"/>
            <a:ext cx="4114800" cy="440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INTUITIF</a:t>
            </a:r>
            <a:endParaRPr lang="en-US" dirty="0"/>
          </a:p>
        </p:txBody>
      </p:sp>
      <p:pic>
        <p:nvPicPr>
          <p:cNvPr id="5" name="Picture 4" descr="C:\xampp\htdocs\konsepteknologi\bab 6 Pengambilan Keputusan_files\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82800"/>
            <a:ext cx="47244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OPTIMASI</a:t>
            </a:r>
            <a:endParaRPr lang="en-US" dirty="0"/>
          </a:p>
        </p:txBody>
      </p:sp>
      <p:pic>
        <p:nvPicPr>
          <p:cNvPr id="4" name="Picture 3" descr="C:\xampp\htdocs\konsepteknologi\bab 6 Pengambilan Keputusan_files\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KERANGKA OPTIMASI </a:t>
            </a:r>
            <a:r>
              <a:rPr lang="en-US" dirty="0" err="1" smtClean="0"/>
              <a:t>dalam</a:t>
            </a:r>
            <a:r>
              <a:rPr lang="en-US" dirty="0" smtClean="0"/>
              <a:t> PENGAMBILAN KEPUTUSAN</a:t>
            </a:r>
            <a:endParaRPr lang="en-US" dirty="0"/>
          </a:p>
        </p:txBody>
      </p:sp>
      <p:pic>
        <p:nvPicPr>
          <p:cNvPr id="4" name="Picture 3" descr="C:\xampp\htdocs\konsepteknologi\bab 6 Pengambilan Keputusan_files\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7696200" cy="417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Jenis-jenis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en-US" u="sng" dirty="0" err="1" smtClean="0"/>
              <a:t>Secara</a:t>
            </a:r>
            <a:r>
              <a:rPr lang="en-US" u="sng" dirty="0" smtClean="0"/>
              <a:t> </a:t>
            </a:r>
            <a:r>
              <a:rPr lang="en-US" u="sng" dirty="0" err="1" smtClean="0"/>
              <a:t>umum</a:t>
            </a:r>
            <a:r>
              <a:rPr lang="en-US" u="sng" dirty="0" smtClean="0"/>
              <a:t>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diciptakan</a:t>
            </a:r>
            <a:r>
              <a:rPr lang="en-US" dirty="0" smtClean="0"/>
              <a:t> </a:t>
            </a:r>
            <a:r>
              <a:rPr lang="en-US" i="1" dirty="0" smtClean="0"/>
              <a:t>(problem to be created)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dirasakan</a:t>
            </a:r>
            <a:r>
              <a:rPr lang="en-US" dirty="0" smtClean="0"/>
              <a:t> </a:t>
            </a:r>
            <a:r>
              <a:rPr lang="en-US" i="1" dirty="0" smtClean="0"/>
              <a:t>(problems to be perceived)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 </a:t>
            </a:r>
            <a:r>
              <a:rPr lang="en-US" i="1" dirty="0" smtClean="0"/>
              <a:t>(problems already occurred)</a:t>
            </a:r>
          </a:p>
          <a:p>
            <a:pPr marL="624078" indent="-514350">
              <a:buFont typeface="+mj-lt"/>
              <a:buAutoNum type="arabicPeriod"/>
            </a:pPr>
            <a:endParaRPr lang="en-US" i="1" dirty="0" smtClean="0"/>
          </a:p>
          <a:p>
            <a:pPr marL="624078" indent="-514350">
              <a:buNone/>
            </a:pPr>
            <a:r>
              <a:rPr lang="en-US" u="sng" dirty="0" err="1" smtClean="0"/>
              <a:t>Dalam</a:t>
            </a:r>
            <a:r>
              <a:rPr lang="en-US" u="sng" dirty="0" smtClean="0"/>
              <a:t> </a:t>
            </a:r>
            <a:r>
              <a:rPr lang="en-US" u="sng" dirty="0" err="1" smtClean="0"/>
              <a:t>penyelesaian</a:t>
            </a:r>
            <a:r>
              <a:rPr lang="en-US" u="sng" dirty="0" smtClean="0"/>
              <a:t> </a:t>
            </a:r>
            <a:r>
              <a:rPr lang="en-US" u="sng" dirty="0" err="1" smtClean="0"/>
              <a:t>kasus</a:t>
            </a:r>
            <a:r>
              <a:rPr lang="en-US" u="sng" dirty="0" smtClean="0"/>
              <a:t> </a:t>
            </a:r>
            <a:r>
              <a:rPr lang="en-US" u="sng" dirty="0" err="1" smtClean="0"/>
              <a:t>matematika</a:t>
            </a:r>
            <a:r>
              <a:rPr lang="en-US" u="sng" dirty="0" smtClean="0"/>
              <a:t> </a:t>
            </a:r>
            <a:r>
              <a:rPr lang="en-US" u="sng" dirty="0" err="1" smtClean="0"/>
              <a:t>dikenal</a:t>
            </a:r>
            <a:r>
              <a:rPr lang="en-US" u="sng" dirty="0" smtClean="0"/>
              <a:t>:</a:t>
            </a:r>
          </a:p>
          <a:p>
            <a:pPr marL="624078" indent="-514350">
              <a:buNone/>
            </a:pP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&amp;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endParaRPr lang="en-US" dirty="0" smtClean="0"/>
          </a:p>
          <a:p>
            <a:pPr marL="624078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METODA MATEMATIS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Suatu</a:t>
            </a:r>
            <a:r>
              <a:rPr lang="en-US" dirty="0" smtClean="0"/>
              <a:t> area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seluas</a:t>
            </a:r>
            <a:r>
              <a:rPr lang="en-US" dirty="0" smtClean="0"/>
              <a:t> 40 ha </a:t>
            </a:r>
            <a:r>
              <a:rPr lang="en-US" dirty="0" err="1" smtClean="0"/>
              <a:t>terbagi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.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separuh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ditanami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jagung</a:t>
            </a:r>
            <a:r>
              <a:rPr lang="en-US" dirty="0" smtClean="0"/>
              <a:t>. </a:t>
            </a:r>
            <a:r>
              <a:rPr lang="en-US" dirty="0" err="1" smtClean="0"/>
              <a:t>Penghasilan</a:t>
            </a:r>
            <a:r>
              <a:rPr lang="en-US" dirty="0" smtClean="0"/>
              <a:t> per-ha:</a:t>
            </a:r>
          </a:p>
          <a:p>
            <a:pPr lvl="1"/>
            <a:r>
              <a:rPr lang="en-US" dirty="0" err="1" smtClean="0"/>
              <a:t>Rp</a:t>
            </a:r>
            <a:r>
              <a:rPr lang="en-US" dirty="0" smtClean="0"/>
              <a:t> 800.000,-/ha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lvl="1"/>
            <a:r>
              <a:rPr lang="en-US" dirty="0" err="1" smtClean="0"/>
              <a:t>Rp</a:t>
            </a:r>
            <a:r>
              <a:rPr lang="en-US" dirty="0" smtClean="0"/>
              <a:t>. 1.200.000,-/ha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endParaRPr lang="en-US" dirty="0" smtClean="0"/>
          </a:p>
          <a:p>
            <a:pPr lvl="1"/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, </a:t>
            </a:r>
            <a:r>
              <a:rPr lang="en-US" dirty="0" err="1" smtClean="0"/>
              <a:t>penghasilan</a:t>
            </a:r>
            <a:r>
              <a:rPr lang="en-US" dirty="0" smtClean="0"/>
              <a:t> total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Rp</a:t>
            </a:r>
            <a:r>
              <a:rPr lang="en-US" dirty="0" smtClean="0"/>
              <a:t>. 27.000.000,-.</a:t>
            </a:r>
          </a:p>
          <a:p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areal </a:t>
            </a:r>
            <a:r>
              <a:rPr lang="en-US" dirty="0" err="1" smtClean="0"/>
              <a:t>pertaniaan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Jawaban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Asumsi</a:t>
            </a:r>
            <a:r>
              <a:rPr lang="en-US" dirty="0" smtClean="0"/>
              <a:t> 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x ha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 y ha, </a:t>
            </a:r>
            <a:r>
              <a:rPr lang="en-US" dirty="0" err="1" smtClean="0"/>
              <a:t>sehingga</a:t>
            </a:r>
            <a:r>
              <a:rPr lang="en-US" dirty="0" smtClean="0"/>
              <a:t>:</a:t>
            </a:r>
          </a:p>
          <a:p>
            <a:r>
              <a:rPr lang="en-US" dirty="0" smtClean="0"/>
              <a:t>(x + y) = 40 ha ……………………………………………. (1)</a:t>
            </a:r>
          </a:p>
          <a:p>
            <a:r>
              <a:rPr lang="en-US" dirty="0" smtClean="0"/>
              <a:t>80000 x + 1200000 (y/2) = 27000000, </a:t>
            </a:r>
            <a:r>
              <a:rPr lang="en-US" dirty="0" err="1" smtClean="0"/>
              <a:t>atau</a:t>
            </a:r>
            <a:endParaRPr lang="en-US" dirty="0" smtClean="0"/>
          </a:p>
          <a:p>
            <a:r>
              <a:rPr lang="en-US" dirty="0" smtClean="0"/>
              <a:t>800000 x + 600000 y = 27000000 ………………………. (2)</a:t>
            </a:r>
          </a:p>
          <a:p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berarti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x </a:t>
            </a:r>
            <a:r>
              <a:rPr lang="en-US" dirty="0" err="1" smtClean="0"/>
              <a:t>dan</a:t>
            </a:r>
            <a:r>
              <a:rPr lang="en-US" dirty="0" smtClean="0"/>
              <a:t> y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 smtClean="0"/>
              <a:t>sbb</a:t>
            </a:r>
            <a:r>
              <a:rPr lang="en-US" dirty="0" smtClean="0"/>
              <a:t>:</a:t>
            </a:r>
          </a:p>
          <a:p>
            <a:r>
              <a:rPr lang="en-US" dirty="0" smtClean="0"/>
              <a:t>(1) x + y = 40 800000 x + 800000 y = 32000000</a:t>
            </a:r>
          </a:p>
          <a:p>
            <a:r>
              <a:rPr lang="en-US" dirty="0" smtClean="0"/>
              <a:t>(2) 800000 x + 600000 y = 27000000</a:t>
            </a:r>
          </a:p>
          <a:p>
            <a:r>
              <a:rPr lang="en-US" dirty="0" smtClean="0"/>
              <a:t>200000 y = 5000000 </a:t>
            </a:r>
          </a:p>
          <a:p>
            <a:r>
              <a:rPr lang="en-US" dirty="0" smtClean="0"/>
              <a:t>y = 25 </a:t>
            </a:r>
            <a:r>
              <a:rPr lang="en-US" dirty="0" err="1" smtClean="0"/>
              <a:t>dan</a:t>
            </a:r>
            <a:r>
              <a:rPr lang="en-US" dirty="0" smtClean="0"/>
              <a:t> x = 40 – 25 = 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METODA GRAFIS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SALAH SATU TEKNIK DALAM PROGRAMA LINIER PADA SISTEM KOORDINAT DENGAN X &amp; Y MERUPAKAN VARIABEL</a:t>
            </a:r>
          </a:p>
          <a:p>
            <a:r>
              <a:rPr lang="en-US" dirty="0" smtClean="0"/>
              <a:t>PERSAMAAN LINIER PEMBATAS JAWABAN YANG PALING MUNGKIN</a:t>
            </a:r>
          </a:p>
          <a:p>
            <a:r>
              <a:rPr lang="en-US" dirty="0" smtClean="0"/>
              <a:t>KTERBATASAN : JUMLAH VARIABEL TERBATAS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xampp\htdocs\konsepteknologi\bab 6 Pengambilan Keputusan_files\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48785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xampp\htdocs\konsepteknologi\bab 6 Pengambilan Keputusan_files\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426" t="20833" r="21523" b="16667"/>
          <a:stretch>
            <a:fillRect/>
          </a:stretch>
        </p:blipFill>
        <p:spPr bwMode="auto">
          <a:xfrm>
            <a:off x="381000" y="1066800"/>
            <a:ext cx="835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012" t="18750" r="22108" b="17708"/>
          <a:stretch>
            <a:fillRect/>
          </a:stretch>
        </p:blipFill>
        <p:spPr bwMode="auto">
          <a:xfrm>
            <a:off x="457200" y="1066799"/>
            <a:ext cx="8305800" cy="55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426" t="19792" r="21523" b="17708"/>
          <a:stretch>
            <a:fillRect/>
          </a:stretch>
        </p:blipFill>
        <p:spPr bwMode="auto">
          <a:xfrm>
            <a:off x="457200" y="1066800"/>
            <a:ext cx="835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426" t="18750" r="21523" b="18750"/>
          <a:stretch>
            <a:fillRect/>
          </a:stretch>
        </p:blipFill>
        <p:spPr bwMode="auto">
          <a:xfrm>
            <a:off x="381000" y="1066800"/>
            <a:ext cx="847598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426" t="16667" r="21523" b="18750"/>
          <a:stretch>
            <a:fillRect/>
          </a:stretch>
        </p:blipFill>
        <p:spPr bwMode="auto">
          <a:xfrm>
            <a:off x="457200" y="1066800"/>
            <a:ext cx="8305800" cy="5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diciptakan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Menetapkan</a:t>
            </a:r>
            <a:r>
              <a:rPr lang="en-US" dirty="0" smtClean="0"/>
              <a:t> target </a:t>
            </a:r>
            <a:r>
              <a:rPr lang="en-US" dirty="0" err="1" smtClean="0"/>
              <a:t>kinerja</a:t>
            </a:r>
            <a:r>
              <a:rPr lang="en-US" dirty="0" smtClean="0"/>
              <a:t> yang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giat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endParaRPr lang="en-US" dirty="0" smtClean="0"/>
          </a:p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diciptakan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 </a:t>
            </a:r>
            <a:r>
              <a:rPr lang="en-US" i="1" dirty="0" smtClean="0"/>
              <a:t>(potential problems)</a:t>
            </a:r>
            <a:r>
              <a:rPr lang="en-US" dirty="0" smtClean="0"/>
              <a:t> 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r>
              <a:rPr lang="en-US" dirty="0" smtClean="0"/>
              <a:t> </a:t>
            </a:r>
            <a:r>
              <a:rPr lang="en-US" i="1" dirty="0" smtClean="0"/>
              <a:t>(actual problems)</a:t>
            </a:r>
            <a:r>
              <a:rPr lang="en-US" dirty="0" smtClean="0"/>
              <a:t> 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endParaRPr lang="en-US" dirty="0" smtClean="0"/>
          </a:p>
          <a:p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 (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radikal</a:t>
            </a:r>
            <a:r>
              <a:rPr lang="en-US" dirty="0" smtClean="0"/>
              <a:t> </a:t>
            </a:r>
            <a:r>
              <a:rPr lang="en-US" dirty="0" err="1" smtClean="0"/>
              <a:t>dramatik</a:t>
            </a:r>
            <a:r>
              <a:rPr lang="en-US" dirty="0" smtClean="0"/>
              <a:t>) </a:t>
            </a:r>
            <a:r>
              <a:rPr lang="en-US" dirty="0" err="1" smtClean="0"/>
              <a:t>terus</a:t>
            </a:r>
            <a:r>
              <a:rPr lang="en-US" dirty="0" smtClean="0"/>
              <a:t>- </a:t>
            </a:r>
            <a:r>
              <a:rPr lang="en-US" dirty="0" err="1" smtClean="0"/>
              <a:t>menerus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426" t="15625" r="22108" b="21875"/>
          <a:stretch>
            <a:fillRect/>
          </a:stretch>
        </p:blipFill>
        <p:spPr bwMode="auto">
          <a:xfrm>
            <a:off x="457200" y="1066799"/>
            <a:ext cx="8305800" cy="535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4012" t="18750" r="21523" b="15625"/>
          <a:stretch>
            <a:fillRect/>
          </a:stretch>
        </p:blipFill>
        <p:spPr bwMode="auto">
          <a:xfrm>
            <a:off x="457200" y="1066800"/>
            <a:ext cx="8305800" cy="562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/pt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universitas</a:t>
            </a:r>
            <a:r>
              <a:rPr lang="en-US" dirty="0" smtClean="0"/>
              <a:t>/pt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saatpendaftaran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(</a:t>
            </a:r>
            <a:r>
              <a:rPr lang="en-US" dirty="0" err="1" smtClean="0"/>
              <a:t>kredit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rute</a:t>
            </a:r>
            <a:r>
              <a:rPr lang="en-US" dirty="0" smtClean="0"/>
              <a:t> </a:t>
            </a:r>
            <a:r>
              <a:rPr lang="en-US" dirty="0" err="1" smtClean="0"/>
              <a:t>terpendek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 smtClean="0"/>
          </a:p>
          <a:p>
            <a:r>
              <a:rPr lang="en-US" dirty="0" err="1" smtClean="0"/>
              <a:t>dll</a:t>
            </a: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DEFINISI ESTIMASI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meramalkan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memperkirakan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</a:t>
            </a:r>
            <a:r>
              <a:rPr lang="en-US" i="1" dirty="0" smtClean="0"/>
              <a:t>deliverable</a:t>
            </a:r>
            <a:r>
              <a:rPr lang="en-US" dirty="0" smtClean="0"/>
              <a:t>) </a:t>
            </a:r>
            <a:r>
              <a:rPr lang="en-US" dirty="0" err="1" smtClean="0"/>
              <a:t>proyek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perkiraan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perhitungan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smtClean="0"/>
              <a:t>informal (</a:t>
            </a:r>
            <a:r>
              <a:rPr lang="en-US" dirty="0" err="1" smtClean="0"/>
              <a:t>metode</a:t>
            </a:r>
            <a:r>
              <a:rPr lang="en-US" dirty="0" smtClean="0"/>
              <a:t> </a:t>
            </a:r>
            <a:r>
              <a:rPr lang="en-US" dirty="0" smtClean="0"/>
              <a:t>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intuitif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fleksibel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Menjadwalkan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lama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berapa</a:t>
            </a:r>
            <a:r>
              <a:rPr lang="en-US" dirty="0" smtClean="0"/>
              <a:t> </a:t>
            </a:r>
            <a:r>
              <a:rPr lang="en-US" dirty="0" err="1" smtClean="0"/>
              <a:t>biayanya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layak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endParaRPr lang="en-US" dirty="0" smtClean="0"/>
          </a:p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kemajuan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 smtClean="0"/>
          </a:p>
          <a:p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time phased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baseline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estimasi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dirty="0" smtClean="0"/>
          </a:p>
          <a:p>
            <a:r>
              <a:rPr lang="nn-NO" dirty="0" smtClean="0"/>
              <a:t>Perencanaan</a:t>
            </a:r>
          </a:p>
          <a:p>
            <a:r>
              <a:rPr lang="nn-NO" dirty="0" smtClean="0"/>
              <a:t>Durasi proyek</a:t>
            </a:r>
          </a:p>
          <a:p>
            <a:r>
              <a:rPr lang="nn-NO" dirty="0" smtClean="0"/>
              <a:t>Orang</a:t>
            </a:r>
          </a:p>
          <a:p>
            <a:r>
              <a:rPr lang="nn-NO" dirty="0" smtClean="0"/>
              <a:t>Struktur dan organisasi proyek</a:t>
            </a:r>
          </a:p>
          <a:p>
            <a:r>
              <a:rPr lang="nn-NO" dirty="0" smtClean="0"/>
              <a:t>Menaikkan estimasi</a:t>
            </a:r>
          </a:p>
          <a:p>
            <a:r>
              <a:rPr lang="nn-NO" dirty="0" smtClean="0"/>
              <a:t>Budaya organisasi</a:t>
            </a:r>
          </a:p>
          <a:p>
            <a:r>
              <a:rPr lang="nn-NO" dirty="0" smtClean="0"/>
              <a:t>Faktor lain-lain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Enjinering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6354" t="21875" r="24451" b="20833"/>
          <a:stretch>
            <a:fillRect/>
          </a:stretch>
        </p:blipFill>
        <p:spPr bwMode="auto">
          <a:xfrm>
            <a:off x="457200" y="2209800"/>
            <a:ext cx="6781800" cy="44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6354" t="21875" r="25037" b="20833"/>
          <a:stretch>
            <a:fillRect/>
          </a:stretch>
        </p:blipFill>
        <p:spPr bwMode="auto">
          <a:xfrm>
            <a:off x="457200" y="1142999"/>
            <a:ext cx="8229600" cy="545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PEMECAHAN MASALAH KREATIF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Pemecahan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Kreatif</a:t>
            </a:r>
            <a:r>
              <a:rPr lang="en-US" dirty="0" smtClean="0">
                <a:solidFill>
                  <a:srgbClr val="C00000"/>
                </a:solidFill>
              </a:rPr>
              <a:t> (PMK)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terstruktur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masalah-masalah</a:t>
            </a:r>
            <a:endParaRPr lang="en-US" dirty="0" smtClean="0"/>
          </a:p>
          <a:p>
            <a:r>
              <a:rPr lang="en-US" dirty="0" smtClean="0"/>
              <a:t>PMK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sekolah-sekolah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model Osborn-</a:t>
            </a:r>
            <a:r>
              <a:rPr lang="en-US" dirty="0" err="1" smtClean="0"/>
              <a:t>Parnes</a:t>
            </a:r>
            <a:endParaRPr lang="en-US" dirty="0" smtClean="0"/>
          </a:p>
          <a:p>
            <a:r>
              <a:rPr lang="en-US" dirty="0" err="1" smtClean="0"/>
              <a:t>Tahun</a:t>
            </a:r>
            <a:r>
              <a:rPr lang="en-US" dirty="0" smtClean="0"/>
              <a:t> 1950-an, Alex Osborn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ide-ide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solusi-solusi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.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menyebut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“</a:t>
            </a:r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Tuju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Alex Osborne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 (</a:t>
            </a:r>
            <a:r>
              <a:rPr lang="en-US" dirty="0" err="1" smtClean="0"/>
              <a:t>Curah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1040" t="56250" r="32064" b="15625"/>
          <a:stretch>
            <a:fillRect/>
          </a:stretch>
        </p:blipFill>
        <p:spPr bwMode="auto">
          <a:xfrm>
            <a:off x="533400" y="2590800"/>
            <a:ext cx="817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dirasakan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terus-menerus</a:t>
            </a:r>
            <a:r>
              <a:rPr lang="en-US" dirty="0" smtClean="0"/>
              <a:t>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sekarang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 </a:t>
            </a:r>
            <a:r>
              <a:rPr lang="en-US" i="1" dirty="0" smtClean="0"/>
              <a:t>(problems already occurred),</a:t>
            </a:r>
            <a:r>
              <a:rPr lang="en-US" dirty="0" smtClean="0"/>
              <a:t> 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target-target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lalu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deviasi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standar-standar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Masalah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ruitn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mirip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endParaRPr lang="en-US" dirty="0" smtClean="0"/>
          </a:p>
          <a:p>
            <a:r>
              <a:rPr lang="sv-SE" dirty="0" smtClean="0">
                <a:solidFill>
                  <a:srgbClr val="C00000"/>
                </a:solidFill>
              </a:rPr>
              <a:t>Masalah tidak rutin</a:t>
            </a:r>
            <a:r>
              <a:rPr lang="sv-SE" dirty="0" smtClean="0"/>
              <a:t>, untuk sampai pada prosedur yang benar diperlukan pemikiran yang lebih mendalam.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Pemecahan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masalah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respon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otomatis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Woolfolk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Nicholich</a:t>
            </a:r>
            <a:r>
              <a:rPr lang="en-US" sz="2000" dirty="0" smtClean="0"/>
              <a:t>, 2004:320)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Berpikir"/>
              </a:rPr>
              <a:t>berpikir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paling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 </a:t>
            </a:r>
            <a:r>
              <a:rPr lang="en-US" dirty="0" err="1" smtClean="0">
                <a:hlinkClick r:id="rId3" tooltip="Kecerdasan"/>
              </a:rPr>
              <a:t>kecerdasan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432</TotalTime>
  <Words>612</Words>
  <Application>Microsoft Office PowerPoint</Application>
  <PresentationFormat>On-screen Show (4:3)</PresentationFormat>
  <Paragraphs>158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Urban</vt:lpstr>
      <vt:lpstr>Problem Solving (Pemecahan Masalah)</vt:lpstr>
      <vt:lpstr>Materi Problem Solving</vt:lpstr>
      <vt:lpstr>Definisi Masalah</vt:lpstr>
      <vt:lpstr>Jenis-jenis Masalah</vt:lpstr>
      <vt:lpstr>Masalah yang diciptakan</vt:lpstr>
      <vt:lpstr>Masalah yang dirasakan</vt:lpstr>
      <vt:lpstr>Masalah yang telah terjadi</vt:lpstr>
      <vt:lpstr>Slide 8</vt:lpstr>
      <vt:lpstr>Keahlian Penyelesaian Masalah</vt:lpstr>
      <vt:lpstr>Bagaimana menyelesaikan masalah?</vt:lpstr>
      <vt:lpstr>Keahlian Penyelesaian Masalah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Elemen/Komponen Pengambilan Keputusan</vt:lpstr>
      <vt:lpstr>Slide 24</vt:lpstr>
      <vt:lpstr>Slide 25</vt:lpstr>
      <vt:lpstr>Slide 26</vt:lpstr>
      <vt:lpstr>Slide 27</vt:lpstr>
      <vt:lpstr>Slide 28</vt:lpstr>
      <vt:lpstr>Slide 29</vt:lpstr>
      <vt:lpstr>Contoh Algoritma</vt:lpstr>
      <vt:lpstr>Contoh Menghitung Luas Lingkaran</vt:lpstr>
      <vt:lpstr>Flowchart</vt:lpstr>
      <vt:lpstr>Menentukan bilangan ganjil atau genap</vt:lpstr>
      <vt:lpstr>flowchart</vt:lpstr>
      <vt:lpstr>Pengambilan Keputusan</vt:lpstr>
      <vt:lpstr>Pengambilan Keputusan Secara  ANALITIS</vt:lpstr>
      <vt:lpstr>Pengambilan Keputusan Secara  INTUITIF</vt:lpstr>
      <vt:lpstr>OPTIMASI</vt:lpstr>
      <vt:lpstr>KERANGKA OPTIMASI dalam PENGAMBILAN KEPUTUSAN</vt:lpstr>
      <vt:lpstr>METODA MATEMATIS</vt:lpstr>
      <vt:lpstr>Jawaban </vt:lpstr>
      <vt:lpstr>METODA GRAFIS</vt:lpstr>
      <vt:lpstr>Slide 43</vt:lpstr>
      <vt:lpstr>Contoh metode grafis dari soal cerita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Contoh pengambilan keputusan</vt:lpstr>
      <vt:lpstr>DEFINISI ESTIMASI</vt:lpstr>
      <vt:lpstr>Estimasi diperlukan untuk:</vt:lpstr>
      <vt:lpstr>Faktor-faktor yg mempengaruhi kualitas estimasi</vt:lpstr>
      <vt:lpstr>Estimasi pada Enjinering</vt:lpstr>
      <vt:lpstr>Slide 57</vt:lpstr>
      <vt:lpstr>PEMECAHAN MASALAH KREATIF</vt:lpstr>
      <vt:lpstr>Model Tuju Langkah Alex Osborne untuk Berpikir Kreatif (Curah gagasan)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(Pemecahan Masalah)</dc:title>
  <dc:creator>Asus</dc:creator>
  <cp:lastModifiedBy>Asus</cp:lastModifiedBy>
  <cp:revision>43</cp:revision>
  <dcterms:created xsi:type="dcterms:W3CDTF">2013-06-10T02:46:51Z</dcterms:created>
  <dcterms:modified xsi:type="dcterms:W3CDTF">2013-06-23T13:49:09Z</dcterms:modified>
</cp:coreProperties>
</file>